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8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2" r:id="rId27"/>
    <p:sldId id="267" r:id="rId28"/>
    <p:sldId id="284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4EF66-1D62-4B7F-B0BC-9E93903F8915}" type="datetimeFigureOut">
              <a:rPr lang="de-DE" smtClean="0"/>
              <a:t>11.08.2022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583E2-4A69-4D6B-AF6F-50282C49A1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4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05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3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79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67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19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72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72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78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86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3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4D1E2-5935-46C4-96BB-A6781EAAB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23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845481"/>
            <a:ext cx="10515600" cy="111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117557"/>
            <a:ext cx="10515600" cy="4059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Information für die Eltern der vierjährigen Kinder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4"/>
          </a:xfrm>
          <a:prstGeom prst="rect">
            <a:avLst/>
          </a:prstGeom>
        </p:spPr>
      </p:pic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Fachbereich</a:t>
            </a:r>
            <a:r>
              <a:rPr lang="de-DE" baseline="0" dirty="0" smtClean="0"/>
              <a:t> Schule und Sport</a:t>
            </a:r>
            <a:endParaRPr lang="de-DE" dirty="0"/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838200" y="63386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Stand: Februar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53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.guhl@heiligenhaus.de" TargetMode="External"/><Relationship Id="rId2" Type="http://schemas.openxmlformats.org/officeDocument/2006/relationships/hyperlink" Target="mailto:r.dubbert@heiligenhaus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.graedtke@heiligenhaus.d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steegen-grundschule-heiligenhaus.de/" TargetMode="External"/><Relationship Id="rId2" Type="http://schemas.openxmlformats.org/officeDocument/2006/relationships/hyperlink" Target="mailto:106501@schule.nrw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enbogenheiligenhaus.de/" TargetMode="External"/><Relationship Id="rId2" Type="http://schemas.openxmlformats.org/officeDocument/2006/relationships/hyperlink" Target="mailto:106471@schule.nrw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strasse-heiligenhaus.de/" TargetMode="External"/><Relationship Id="rId2" Type="http://schemas.openxmlformats.org/officeDocument/2006/relationships/hyperlink" Target="mailto:106513@schule.nrw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itbertusheiligenhaus.de/" TargetMode="External"/><Relationship Id="rId2" Type="http://schemas.openxmlformats.org/officeDocument/2006/relationships/hyperlink" Target="mailto:106483@schule.nrw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lf-clarenbach-schule.de/" TargetMode="External"/><Relationship Id="rId2" Type="http://schemas.openxmlformats.org/officeDocument/2006/relationships/hyperlink" Target="mailto:106483@schule.nrw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8403" y="1251794"/>
            <a:ext cx="9365382" cy="1582336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/>
            </a:r>
            <a:br>
              <a:rPr lang="de-DE" dirty="0" smtClean="0"/>
            </a:br>
            <a:r>
              <a:rPr lang="de-DE" sz="5300" dirty="0" smtClean="0"/>
              <a:t>Information für die Eltern der vierjährigen Kinder</a:t>
            </a:r>
            <a:endParaRPr lang="de-DE" sz="53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7520" y="2834130"/>
            <a:ext cx="4212657" cy="280843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68403" y="3268853"/>
            <a:ext cx="4398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Renate Dubbert</a:t>
            </a:r>
          </a:p>
          <a:p>
            <a:r>
              <a:rPr lang="de-DE" sz="2000" b="1" dirty="0" smtClean="0"/>
              <a:t>Fachbereichsleitung 		     III.3 – Bildung und Sport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Telefon: 02056/13-250</a:t>
            </a:r>
          </a:p>
          <a:p>
            <a:r>
              <a:rPr lang="de-DE" sz="2000" b="1" dirty="0" smtClean="0"/>
              <a:t>E-Mail: r.dubbert@heiligenhaus.de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1366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 melde ich mein Kind an?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Anmeldegespräch findet zusammen mit dem Kind statt.</a:t>
            </a:r>
          </a:p>
          <a:p>
            <a:r>
              <a:rPr lang="de-DE" dirty="0" smtClean="0"/>
              <a:t>Hierbei erfolgt die Feststellung, ob das Kind die deutsche Sprache ausreichend beherrscht, um im Unterricht erfolgreich mitarbeiten zu können.</a:t>
            </a:r>
          </a:p>
          <a:p>
            <a:r>
              <a:rPr lang="de-DE" dirty="0" smtClean="0"/>
              <a:t>Die Aufnahmeentscheidung trifft die Schulleitung.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11" y="4239491"/>
            <a:ext cx="2697189" cy="1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 verläuft die Auswahl?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 zu vielen Anmeldungen werden die Plätze anhand festgelegter Kriterien vergeben.</a:t>
            </a:r>
          </a:p>
          <a:p>
            <a:r>
              <a:rPr lang="de-DE" dirty="0" smtClean="0"/>
              <a:t>An Bekenntnisgrundschulen haben Kinder desselben Bekenntnisses Vorrang.</a:t>
            </a:r>
          </a:p>
          <a:p>
            <a:r>
              <a:rPr lang="de-DE" dirty="0" smtClean="0"/>
              <a:t>Nach Abschluss des Anmeldeverfahrens werden die Eltern informiert.</a:t>
            </a:r>
          </a:p>
          <a:p>
            <a:r>
              <a:rPr lang="de-DE" dirty="0" smtClean="0"/>
              <a:t>Vor der Einschulung werden die Kinder schulärztlich untersucht. Die Termine werden schriftlich vom Kreisgesundheitsamt mitgeteilt.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sollte ihr Kind bereits können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Grobmotorik</a:t>
            </a:r>
          </a:p>
          <a:p>
            <a:r>
              <a:rPr lang="de-DE" dirty="0" smtClean="0"/>
              <a:t>Selbstständig in angemessener Zeit um-                                      und anziehen (z.B. Schleife binden,                          Reißverschlüsse schließen…)</a:t>
            </a:r>
          </a:p>
          <a:p>
            <a:r>
              <a:rPr lang="de-DE" dirty="0" smtClean="0"/>
              <a:t>Sicher und ohne Hilfe Fahrrad fahren</a:t>
            </a:r>
          </a:p>
          <a:p>
            <a:r>
              <a:rPr lang="de-DE" dirty="0" smtClean="0"/>
              <a:t>Eigenständig Treppen steigen und                                  Hindernisse überwinden</a:t>
            </a:r>
          </a:p>
          <a:p>
            <a:r>
              <a:rPr lang="de-DE" dirty="0" smtClean="0"/>
              <a:t>Seine Schultasche selber packen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r="15543"/>
          <a:stretch/>
        </p:blipFill>
        <p:spPr>
          <a:xfrm>
            <a:off x="8153400" y="2550819"/>
            <a:ext cx="3151909" cy="31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sollte ihr Kind bereits können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Feinmotorik</a:t>
            </a:r>
          </a:p>
          <a:p>
            <a:r>
              <a:rPr lang="de-DE" dirty="0" smtClean="0"/>
              <a:t>Einen Stift sicher halten und damit malen bzw. kritzeln</a:t>
            </a:r>
          </a:p>
          <a:p>
            <a:r>
              <a:rPr lang="de-DE" dirty="0" smtClean="0"/>
              <a:t>Vorgegebene Muster ausmalen</a:t>
            </a:r>
          </a:p>
          <a:p>
            <a:r>
              <a:rPr lang="de-DE" dirty="0" smtClean="0"/>
              <a:t>Einfache Formen mit einer Schere ausschneiden</a:t>
            </a:r>
          </a:p>
          <a:p>
            <a:r>
              <a:rPr lang="de-DE" dirty="0" smtClean="0"/>
              <a:t>Bilder aufkleben</a:t>
            </a:r>
          </a:p>
          <a:p>
            <a:r>
              <a:rPr lang="de-DE" dirty="0" smtClean="0"/>
              <a:t>Arbeitsblätter in einen Ordner heften</a:t>
            </a:r>
          </a:p>
          <a:p>
            <a:r>
              <a:rPr lang="de-DE" dirty="0" smtClean="0"/>
              <a:t>Steckspiele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2"/>
          <a:stretch/>
        </p:blipFill>
        <p:spPr>
          <a:xfrm>
            <a:off x="9027623" y="4111307"/>
            <a:ext cx="2326178" cy="18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sollte ihr Kind bereits können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Sonstiges</a:t>
            </a:r>
          </a:p>
          <a:p>
            <a:r>
              <a:rPr lang="de-DE" dirty="0" smtClean="0"/>
              <a:t>Sich für den Schulvormittag von Ihnen trennen können</a:t>
            </a:r>
          </a:p>
          <a:p>
            <a:r>
              <a:rPr lang="de-DE" dirty="0" smtClean="0"/>
              <a:t>Deutlich und in ganzen Sätzen sprechen</a:t>
            </a:r>
          </a:p>
          <a:p>
            <a:r>
              <a:rPr lang="de-DE" dirty="0" smtClean="0"/>
              <a:t>Anderen </a:t>
            </a:r>
            <a:r>
              <a:rPr lang="de-DE" dirty="0"/>
              <a:t>z</a:t>
            </a:r>
            <a:r>
              <a:rPr lang="de-DE" dirty="0" smtClean="0"/>
              <a:t>uhören</a:t>
            </a:r>
          </a:p>
          <a:p>
            <a:r>
              <a:rPr lang="de-DE" dirty="0" smtClean="0"/>
              <a:t>Sich über einen angemessenen Zeitraum konzentriert mit einer Aufgabe oder einem Spiel beschäftigen</a:t>
            </a:r>
          </a:p>
          <a:p>
            <a:r>
              <a:rPr lang="de-DE" dirty="0"/>
              <a:t>D</a:t>
            </a:r>
            <a:r>
              <a:rPr lang="de-DE" dirty="0" smtClean="0"/>
              <a:t>ie Farben kennen</a:t>
            </a:r>
          </a:p>
          <a:p>
            <a:r>
              <a:rPr lang="de-DE" dirty="0" smtClean="0"/>
              <a:t>Wissen was Reimwörter sind</a:t>
            </a:r>
          </a:p>
          <a:p>
            <a:r>
              <a:rPr lang="de-DE" dirty="0" smtClean="0"/>
              <a:t>Einfache Würfelspiele spielen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8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Soziales Miteinander</a:t>
            </a:r>
          </a:p>
          <a:p>
            <a:r>
              <a:rPr lang="de-DE" dirty="0" smtClean="0"/>
              <a:t>Rücksicht auf andere nehmen</a:t>
            </a:r>
          </a:p>
          <a:p>
            <a:r>
              <a:rPr lang="de-DE" dirty="0" smtClean="0"/>
              <a:t>Anderen helfen</a:t>
            </a:r>
          </a:p>
          <a:p>
            <a:r>
              <a:rPr lang="de-DE" dirty="0" smtClean="0"/>
              <a:t>Anderen nicht wehtun</a:t>
            </a:r>
          </a:p>
          <a:p>
            <a:r>
              <a:rPr lang="de-DE" dirty="0" smtClean="0"/>
              <a:t>Achtsam mit Gegenständen                                                     umgehen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76" y="2117557"/>
            <a:ext cx="5171124" cy="3447415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0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Wertschätzung und Ordnung</a:t>
            </a:r>
          </a:p>
          <a:p>
            <a:r>
              <a:rPr lang="de-DE" dirty="0" smtClean="0"/>
              <a:t>Zusammen Gegenstände sortieren, z.B. Bücher</a:t>
            </a:r>
          </a:p>
          <a:p>
            <a:r>
              <a:rPr lang="de-DE" dirty="0" smtClean="0"/>
              <a:t>Spielsachen aufräumen</a:t>
            </a:r>
          </a:p>
          <a:p>
            <a:r>
              <a:rPr lang="de-DE" dirty="0" smtClean="0"/>
              <a:t>Mit ihrem Kind die Schul- und Sporttasche packen</a:t>
            </a:r>
          </a:p>
          <a:p>
            <a:r>
              <a:rPr lang="de-DE" dirty="0" smtClean="0"/>
              <a:t>Selber anziehen lassen</a:t>
            </a:r>
          </a:p>
          <a:p>
            <a:r>
              <a:rPr lang="de-DE" dirty="0" smtClean="0"/>
              <a:t>Einen Tagesablaufplan mit dem Kind erstellen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126" y="3741938"/>
            <a:ext cx="1428674" cy="24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Aufmerksamkeit und Konzentration</a:t>
            </a:r>
          </a:p>
          <a:p>
            <a:r>
              <a:rPr lang="de-DE" dirty="0" smtClean="0"/>
              <a:t>Nach Anweisung den Tisch decken lassen</a:t>
            </a:r>
          </a:p>
          <a:p>
            <a:r>
              <a:rPr lang="de-DE" dirty="0" smtClean="0"/>
              <a:t>Verschiedenes in einer vorgegebenen Reihenfolge tun</a:t>
            </a:r>
          </a:p>
          <a:p>
            <a:r>
              <a:rPr lang="de-DE" dirty="0" smtClean="0"/>
              <a:t>Gesellschaftsspiele spielen</a:t>
            </a:r>
          </a:p>
          <a:p>
            <a:r>
              <a:rPr lang="de-DE" dirty="0" smtClean="0"/>
              <a:t>Gemeinsam am Straßen-</a:t>
            </a:r>
          </a:p>
          <a:p>
            <a:pPr marL="0" indent="0">
              <a:buNone/>
            </a:pPr>
            <a:r>
              <a:rPr lang="de-DE" dirty="0" smtClean="0"/>
              <a:t>   </a:t>
            </a:r>
            <a:r>
              <a:rPr lang="de-DE" dirty="0"/>
              <a:t>V</a:t>
            </a:r>
            <a:r>
              <a:rPr lang="de-DE" dirty="0" smtClean="0"/>
              <a:t>erkehr teilnehmen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4" b="17044"/>
          <a:stretch/>
        </p:blipFill>
        <p:spPr>
          <a:xfrm>
            <a:off x="4560255" y="4140680"/>
            <a:ext cx="7313288" cy="21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Sprache</a:t>
            </a:r>
          </a:p>
          <a:p>
            <a:r>
              <a:rPr lang="de-DE" dirty="0" smtClean="0"/>
              <a:t>Von Erlebtem erzählen lassen</a:t>
            </a:r>
          </a:p>
          <a:p>
            <a:r>
              <a:rPr lang="de-DE" dirty="0" smtClean="0"/>
              <a:t>Gemeinsam Pläne schmieden z.B. Ferienzeit</a:t>
            </a:r>
          </a:p>
          <a:p>
            <a:r>
              <a:rPr lang="de-DE" dirty="0" smtClean="0"/>
              <a:t>Kleine Texte z.B. Schilder, etc. vorlesen lassen</a:t>
            </a:r>
          </a:p>
          <a:p>
            <a:r>
              <a:rPr lang="de-DE" dirty="0" smtClean="0"/>
              <a:t>Bedürfnisse und Fragen formulieren lernen</a:t>
            </a:r>
          </a:p>
          <a:p>
            <a:r>
              <a:rPr lang="de-DE" dirty="0" smtClean="0"/>
              <a:t>Reime bilden z.B. Haus-Maus</a:t>
            </a:r>
            <a:endParaRPr lang="de-DE" dirty="0"/>
          </a:p>
          <a:p>
            <a:r>
              <a:rPr lang="de-DE" dirty="0" smtClean="0"/>
              <a:t>Singen üben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03" y="1590098"/>
            <a:ext cx="2118177" cy="42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Zahlen</a:t>
            </a:r>
          </a:p>
          <a:p>
            <a:r>
              <a:rPr lang="de-DE" dirty="0" smtClean="0"/>
              <a:t>Würfel- Fingerbilder erklären</a:t>
            </a:r>
          </a:p>
          <a:p>
            <a:r>
              <a:rPr lang="de-DE" dirty="0" smtClean="0"/>
              <a:t>Vorwärts und rückwärts zählen</a:t>
            </a:r>
          </a:p>
          <a:p>
            <a:r>
              <a:rPr lang="de-DE" dirty="0" smtClean="0"/>
              <a:t>Von einer Zahl weiterzählen</a:t>
            </a:r>
          </a:p>
          <a:p>
            <a:r>
              <a:rPr lang="de-DE" dirty="0" smtClean="0"/>
              <a:t>Gegenstände im Alltag zählen</a:t>
            </a:r>
          </a:p>
          <a:p>
            <a:r>
              <a:rPr lang="de-DE" dirty="0" smtClean="0"/>
              <a:t>Einkäufe z.B. Eis, Süßigkeiten                                                     selber bezahlen lassen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8999" r="15856" b="12159"/>
          <a:stretch/>
        </p:blipFill>
        <p:spPr>
          <a:xfrm>
            <a:off x="6475771" y="1968798"/>
            <a:ext cx="5104015" cy="38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Wann beginnt die Schulpflicht?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Ab dem 01. August eines Jahres sind all die Kinder schulpflichtig,   die bis zum 30. September des Jahres 6 Jahre alt werden.</a:t>
            </a:r>
          </a:p>
          <a:p>
            <a:r>
              <a:rPr lang="de-DE" dirty="0" smtClean="0"/>
              <a:t>Auf Antrag der Eltern können Kinder, die erst nach dem 30. September 6 Jahre alt werden, vorzeitig eingeschult werden. </a:t>
            </a:r>
            <a:r>
              <a:rPr lang="de-DE" dirty="0"/>
              <a:t> </a:t>
            </a:r>
            <a:r>
              <a:rPr lang="de-DE" dirty="0" smtClean="0"/>
              <a:t>      Die Entscheidung trifft die Schulleitung, nachdem das schulärztliche Gutachten vorliegt.</a:t>
            </a:r>
          </a:p>
          <a:p>
            <a:r>
              <a:rPr lang="de-DE" dirty="0" smtClean="0"/>
              <a:t>Kinder, die schulpflichtig sind, können aus erheblichen gesundheitlichen Gründen für ein Jahr zurückgestellt werden.       Die Entscheidung trifft die Schulleitung. Die Prüfung der Rückstellung kann auch von den Eltern beantragt werden.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3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Genau hinschauen</a:t>
            </a:r>
          </a:p>
          <a:p>
            <a:r>
              <a:rPr lang="de-DE" dirty="0" smtClean="0"/>
              <a:t>Labyrinthe ohne Stift lösen</a:t>
            </a:r>
          </a:p>
          <a:p>
            <a:r>
              <a:rPr lang="de-DE" dirty="0" smtClean="0"/>
              <a:t>Einzelheiten in einem </a:t>
            </a:r>
            <a:r>
              <a:rPr lang="de-DE" dirty="0" err="1" smtClean="0"/>
              <a:t>Wimmelbild</a:t>
            </a:r>
            <a:r>
              <a:rPr lang="de-DE" dirty="0" smtClean="0"/>
              <a:t> suchen</a:t>
            </a:r>
          </a:p>
          <a:p>
            <a:r>
              <a:rPr lang="de-DE" dirty="0" smtClean="0"/>
              <a:t>Fehlerbilder lösen</a:t>
            </a:r>
          </a:p>
          <a:p>
            <a:r>
              <a:rPr lang="de-DE" dirty="0" smtClean="0"/>
              <a:t>Puzzles legen</a:t>
            </a:r>
          </a:p>
          <a:p>
            <a:r>
              <a:rPr lang="de-DE" dirty="0" smtClean="0"/>
              <a:t>Farben unterscheiden und benennen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z.B. </a:t>
            </a:r>
            <a:r>
              <a:rPr lang="de-DE" dirty="0"/>
              <a:t>S</a:t>
            </a:r>
            <a:r>
              <a:rPr lang="de-DE" dirty="0" smtClean="0"/>
              <a:t>piele im Alltag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62" y="3169058"/>
            <a:ext cx="4023360" cy="26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Genau hinhören</a:t>
            </a:r>
          </a:p>
          <a:p>
            <a:r>
              <a:rPr lang="de-DE" dirty="0" smtClean="0"/>
              <a:t>Nach dem Vorlesen Fragen stellen</a:t>
            </a:r>
          </a:p>
          <a:p>
            <a:r>
              <a:rPr lang="de-DE" dirty="0" smtClean="0"/>
              <a:t>Fragen zu Gehörtem beantworten</a:t>
            </a:r>
          </a:p>
          <a:p>
            <a:r>
              <a:rPr lang="de-DE" dirty="0" smtClean="0"/>
              <a:t>Verbale Anweisungen befolgen</a:t>
            </a:r>
          </a:p>
          <a:p>
            <a:r>
              <a:rPr lang="de-DE" dirty="0" smtClean="0"/>
              <a:t>Zu Signalwörtern abgesprochene                             Bewegungen machen</a:t>
            </a:r>
          </a:p>
          <a:p>
            <a:r>
              <a:rPr lang="de-DE" dirty="0" smtClean="0"/>
              <a:t>Rhythmus mitklatschen oder singen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9"/>
          <a:stretch/>
        </p:blipFill>
        <p:spPr>
          <a:xfrm flipH="1">
            <a:off x="7631083" y="2532831"/>
            <a:ext cx="3940231" cy="322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Bewegung und Gleichgewicht</a:t>
            </a:r>
          </a:p>
          <a:p>
            <a:r>
              <a:rPr lang="de-DE" dirty="0" smtClean="0"/>
              <a:t>Rad und Roller fahren üben</a:t>
            </a:r>
          </a:p>
          <a:p>
            <a:r>
              <a:rPr lang="de-DE" dirty="0" smtClean="0"/>
              <a:t>Balancieren z.B. auf einem Baumstamm                      – vorwärts und rückwärts</a:t>
            </a:r>
          </a:p>
          <a:p>
            <a:r>
              <a:rPr lang="de-DE" dirty="0" smtClean="0"/>
              <a:t>Mit Wasser gefüllte Gläser tragen lassen</a:t>
            </a:r>
          </a:p>
          <a:p>
            <a:r>
              <a:rPr lang="de-DE" dirty="0" smtClean="0"/>
              <a:t>Tablett mit rollenden Gegenständen tragen</a:t>
            </a:r>
          </a:p>
          <a:p>
            <a:r>
              <a:rPr lang="de-DE" dirty="0" smtClean="0"/>
              <a:t>Im Stehen anziehen</a:t>
            </a:r>
          </a:p>
          <a:p>
            <a:r>
              <a:rPr lang="de-DE" dirty="0" smtClean="0"/>
              <a:t>Auf einem Bein / Zehenspitzen stehen</a:t>
            </a:r>
          </a:p>
          <a:p>
            <a:r>
              <a:rPr lang="de-DE" dirty="0" smtClean="0"/>
              <a:t>Treppen steigen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0" y="2117557"/>
            <a:ext cx="2615070" cy="39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Körperkoordination</a:t>
            </a:r>
          </a:p>
          <a:p>
            <a:r>
              <a:rPr lang="de-DE" dirty="0" smtClean="0"/>
              <a:t>Zusammen schwimmen</a:t>
            </a:r>
          </a:p>
          <a:p>
            <a:r>
              <a:rPr lang="de-DE" dirty="0" smtClean="0"/>
              <a:t>Hand geben und schwierige Weg-                                 </a:t>
            </a:r>
            <a:r>
              <a:rPr lang="de-DE" dirty="0"/>
              <a:t>P</a:t>
            </a:r>
            <a:r>
              <a:rPr lang="de-DE" dirty="0" smtClean="0"/>
              <a:t>assagen selber gehen lassen</a:t>
            </a:r>
          </a:p>
          <a:p>
            <a:r>
              <a:rPr lang="de-DE" dirty="0" smtClean="0"/>
              <a:t>Tücher schwingen</a:t>
            </a:r>
          </a:p>
          <a:p>
            <a:r>
              <a:rPr lang="de-DE" dirty="0" err="1" smtClean="0"/>
              <a:t>Seilchen</a:t>
            </a:r>
            <a:r>
              <a:rPr lang="de-DE" dirty="0" smtClean="0"/>
              <a:t> springen</a:t>
            </a:r>
          </a:p>
          <a:p>
            <a:r>
              <a:rPr lang="de-DE" dirty="0" smtClean="0"/>
              <a:t>Bewegungslieder, Finger-                                                         und Klatschspiele</a:t>
            </a:r>
          </a:p>
          <a:p>
            <a:r>
              <a:rPr lang="de-DE" dirty="0" smtClean="0"/>
              <a:t>Spielplätze besuchen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CE9F4"/>
              </a:clrFrom>
              <a:clrTo>
                <a:srgbClr val="ECE9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11670" r="8564" b="5372"/>
          <a:stretch/>
        </p:blipFill>
        <p:spPr>
          <a:xfrm>
            <a:off x="6816436" y="2245392"/>
            <a:ext cx="2427316" cy="39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Feinmotorik und Sorgfalt</a:t>
            </a:r>
          </a:p>
          <a:p>
            <a:r>
              <a:rPr lang="de-DE" dirty="0" smtClean="0"/>
              <a:t>Kneten und formen</a:t>
            </a:r>
          </a:p>
          <a:p>
            <a:r>
              <a:rPr lang="de-DE" dirty="0" smtClean="0"/>
              <a:t>Malen und schneiden, Haltung von Stift und Schere.      (Grenzen beachten, Sorgfalt)</a:t>
            </a:r>
          </a:p>
          <a:p>
            <a:r>
              <a:rPr lang="de-DE" dirty="0" smtClean="0"/>
              <a:t>Eigene Kraft dosieren (Aufdrücken beim Malen, Luftballon mit Fingerspitzen transportieren. Watte und Seifenblasen pusten)</a:t>
            </a:r>
          </a:p>
          <a:p>
            <a:r>
              <a:rPr lang="de-DE" dirty="0" err="1" smtClean="0"/>
              <a:t>Fädelspiele</a:t>
            </a:r>
            <a:endParaRPr lang="de-DE" dirty="0" smtClean="0"/>
          </a:p>
          <a:p>
            <a:r>
              <a:rPr lang="de-DE" dirty="0" smtClean="0"/>
              <a:t>Handarbeit und basteln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CE5"/>
              </a:clrFrom>
              <a:clrTo>
                <a:srgbClr val="EFEC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9" t="4848" r="17908" b="5697"/>
          <a:stretch/>
        </p:blipFill>
        <p:spPr>
          <a:xfrm>
            <a:off x="10125916" y="3090052"/>
            <a:ext cx="2066084" cy="31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 können Sie ihr Kind fördern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Hand- Auge- Koordination</a:t>
            </a:r>
          </a:p>
          <a:p>
            <a:r>
              <a:rPr lang="de-DE" dirty="0" smtClean="0"/>
              <a:t>Ball werfen und fangen</a:t>
            </a:r>
          </a:p>
          <a:p>
            <a:r>
              <a:rPr lang="de-DE" dirty="0" smtClean="0"/>
              <a:t>Fädeln, stecken und flechten</a:t>
            </a:r>
          </a:p>
          <a:p>
            <a:r>
              <a:rPr lang="de-DE" dirty="0" smtClean="0"/>
              <a:t>Schleife binden, knöpfen,                                                     Reißverschluss schließen etc.</a:t>
            </a:r>
          </a:p>
          <a:p>
            <a:r>
              <a:rPr lang="de-DE" dirty="0" smtClean="0"/>
              <a:t>Papier in einen Ordner heften</a:t>
            </a:r>
            <a:endParaRPr lang="de-DE" dirty="0"/>
          </a:p>
          <a:p>
            <a:r>
              <a:rPr lang="de-DE" dirty="0" smtClean="0"/>
              <a:t>Bücher lesen</a:t>
            </a:r>
          </a:p>
          <a:p>
            <a:r>
              <a:rPr lang="de-DE" dirty="0" smtClean="0"/>
              <a:t>Zusammen basteln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004" y="1771217"/>
            <a:ext cx="2915364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Städtische Ansprechpartner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Fachbereich III.3 - Bildung und Sport				             Abteilung III.3.1 – Schulverwaltung                                        </a:t>
            </a:r>
          </a:p>
          <a:p>
            <a:pPr marL="0" indent="0">
              <a:buNone/>
            </a:pPr>
            <a:r>
              <a:rPr lang="de-DE" sz="800" dirty="0"/>
              <a:t> </a:t>
            </a:r>
            <a:r>
              <a:rPr lang="de-DE" sz="800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Frau Dubbert: 02056/13-250, </a:t>
            </a:r>
            <a:r>
              <a:rPr lang="de-DE" dirty="0" smtClean="0">
                <a:hlinkClick r:id="rId2"/>
              </a:rPr>
              <a:t>r.dubbert@heiligenhaus.de</a:t>
            </a:r>
            <a:r>
              <a:rPr lang="de-DE" dirty="0" smtClean="0"/>
              <a:t> 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Frau Guhl: 02056/13-221, </a:t>
            </a:r>
            <a:r>
              <a:rPr lang="de-DE" dirty="0" smtClean="0">
                <a:hlinkClick r:id="rId3"/>
              </a:rPr>
              <a:t>g.guhl@heiligenhaus.de</a:t>
            </a:r>
            <a:r>
              <a:rPr lang="de-DE" dirty="0" smtClean="0"/>
              <a:t>               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Frau Graedtke: 02056/13-349, </a:t>
            </a:r>
            <a:r>
              <a:rPr lang="de-DE" dirty="0" smtClean="0">
                <a:hlinkClick r:id="rId4"/>
              </a:rPr>
              <a:t>s.graedtke@heiligenhaus.de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6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Sonstige Ansprechpartner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Schulleitungen der Grundschulen</a:t>
            </a:r>
          </a:p>
          <a:p>
            <a:endParaRPr lang="de-DE" dirty="0"/>
          </a:p>
          <a:p>
            <a:r>
              <a:rPr lang="de-DE" dirty="0" smtClean="0"/>
              <a:t>Darüber hinaus gibt es für einzelfallbezogene Rückfragen und Problemstellungen Ansprechpartner beim Schulamt des Kreises Mettmann. Diese können Ihnen von der Schulverwaltung Heiligenhaus oder den Schulleitungen nach Bedarf mitgeteilt werden.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3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7965" y="1285643"/>
            <a:ext cx="7276070" cy="1110377"/>
          </a:xfrm>
        </p:spPr>
        <p:txBody>
          <a:bodyPr>
            <a:normAutofit/>
          </a:bodyPr>
          <a:lstStyle/>
          <a:p>
            <a:r>
              <a:rPr lang="de-DE" dirty="0" smtClean="0"/>
              <a:t>Vielen Dank für Ihr Interesse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59" y="2396020"/>
            <a:ext cx="6355882" cy="33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werde ich informiert?	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den Herbstferien des Vorjahres erhalten alle Eltern der schulpflichtigen Kindern ein Anschreiben der Schulverwaltung.</a:t>
            </a:r>
          </a:p>
          <a:p>
            <a:r>
              <a:rPr lang="de-DE" dirty="0" smtClean="0"/>
              <a:t>Das Schreiben enthält alle wichtigen Informationen und die einzuhaltenden Termine.</a:t>
            </a:r>
          </a:p>
          <a:p>
            <a:r>
              <a:rPr lang="de-DE" dirty="0" smtClean="0"/>
              <a:t>Informationen werden auch in der örtlichen Presse und auf der Internetseite der Stadt Heiligenhaus veröffentlicht.</a:t>
            </a:r>
          </a:p>
          <a:p>
            <a:r>
              <a:rPr lang="de-DE" dirty="0" smtClean="0"/>
              <a:t>Die Grundschulen bieten gesonderte Informationsabende an.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7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Welche Schule kann mein Kind besuchen?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Es gibt keine Schulbezirke, somit kann die Schule frei gewählt werden.</a:t>
            </a:r>
          </a:p>
          <a:p>
            <a:r>
              <a:rPr lang="de-DE" dirty="0" smtClean="0"/>
              <a:t>Ein Anspruch auf Aufnahme besteht nur an der wohnortnächsten Grundschule, sofern es die festgelegten Aufnahmekapazitäten erlauben.</a:t>
            </a:r>
          </a:p>
          <a:p>
            <a:r>
              <a:rPr lang="de-DE" dirty="0" smtClean="0"/>
              <a:t>Die nächstgelegene Grundschule wird anhand des Wohnortes ermittelt und in dem Anschreiben der Schulverwaltung mitgeteilt.</a:t>
            </a:r>
          </a:p>
          <a:p>
            <a:r>
              <a:rPr lang="de-DE" dirty="0" smtClean="0"/>
              <a:t>Für die Bekenntnisgrundschulen gilt diese Regelung nicht.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1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Grundschulen in Heiligenhaus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Städtische Gemeinschaftsgrundschule Gerhard-Tersteegen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Velberter</a:t>
            </a:r>
            <a:r>
              <a:rPr lang="de-DE" dirty="0" smtClean="0"/>
              <a:t> Straße 106</a:t>
            </a:r>
          </a:p>
          <a:p>
            <a:pPr marL="0" indent="0">
              <a:buNone/>
            </a:pPr>
            <a:r>
              <a:rPr lang="de-DE" dirty="0" smtClean="0"/>
              <a:t>Telefon: +49 2056 6488 </a:t>
            </a:r>
          </a:p>
          <a:p>
            <a:pPr marL="0" indent="0">
              <a:buNone/>
            </a:pPr>
            <a:r>
              <a:rPr lang="de-DE" dirty="0" smtClean="0"/>
              <a:t>Fax: </a:t>
            </a:r>
            <a:r>
              <a:rPr lang="de-DE" dirty="0"/>
              <a:t>+49 2056 </a:t>
            </a:r>
            <a:r>
              <a:rPr lang="de-DE" dirty="0" smtClean="0"/>
              <a:t>570325</a:t>
            </a:r>
          </a:p>
          <a:p>
            <a:pPr marL="0" indent="0">
              <a:buNone/>
            </a:pPr>
            <a:r>
              <a:rPr lang="de-DE" dirty="0" smtClean="0"/>
              <a:t>E-Mail: </a:t>
            </a:r>
            <a:r>
              <a:rPr lang="de-DE" dirty="0" smtClean="0">
                <a:hlinkClick r:id="rId2"/>
              </a:rPr>
              <a:t>106501@schule.nrw.de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Homepage: </a:t>
            </a:r>
            <a:r>
              <a:rPr lang="de-DE" dirty="0" smtClean="0">
                <a:hlinkClick r:id="rId3"/>
              </a:rPr>
              <a:t>tersteegen-grundschule-heiligenhaus.de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Schulleiterin: Frau Katrin Jensen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01" y="3090499"/>
            <a:ext cx="2798395" cy="20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Grundschulen in Heiligenhaus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Städtische Gemeinschaftsgrundschule Regenbogen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Moselstraße 51</a:t>
            </a:r>
          </a:p>
          <a:p>
            <a:pPr marL="0" indent="0">
              <a:buNone/>
            </a:pPr>
            <a:r>
              <a:rPr lang="de-DE" dirty="0" smtClean="0"/>
              <a:t>Telefon: +49 2056 4472</a:t>
            </a:r>
          </a:p>
          <a:p>
            <a:pPr marL="0" indent="0">
              <a:buNone/>
            </a:pPr>
            <a:r>
              <a:rPr lang="de-DE" dirty="0" smtClean="0"/>
              <a:t>Fax: </a:t>
            </a:r>
            <a:r>
              <a:rPr lang="de-DE" dirty="0"/>
              <a:t>+49 2056 </a:t>
            </a:r>
            <a:r>
              <a:rPr lang="de-DE" dirty="0" smtClean="0"/>
              <a:t>255475</a:t>
            </a:r>
          </a:p>
          <a:p>
            <a:pPr marL="0" indent="0">
              <a:buNone/>
            </a:pPr>
            <a:r>
              <a:rPr lang="de-DE" dirty="0" smtClean="0"/>
              <a:t>E-Mail: </a:t>
            </a:r>
            <a:r>
              <a:rPr lang="de-DE" dirty="0" smtClean="0">
                <a:hlinkClick r:id="rId2"/>
              </a:rPr>
              <a:t>106471@schule.nrw.de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Homepage: </a:t>
            </a:r>
            <a:r>
              <a:rPr lang="de-DE" dirty="0" smtClean="0">
                <a:hlinkClick r:id="rId3"/>
              </a:rPr>
              <a:t>regenbogenheiligenhaus.de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Schulleiterin: Frau Ellen Schieferstein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01" y="3090499"/>
            <a:ext cx="2798395" cy="20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Grundschulen in Heiligenhaus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Städtische Gemeinschaftsgrundschule Schulstraße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Schulstraße 1</a:t>
            </a:r>
          </a:p>
          <a:p>
            <a:pPr marL="0" indent="0">
              <a:buNone/>
            </a:pPr>
            <a:r>
              <a:rPr lang="de-DE" dirty="0" smtClean="0"/>
              <a:t>Telefon: +49 2056 570313</a:t>
            </a:r>
          </a:p>
          <a:p>
            <a:pPr marL="0" indent="0">
              <a:buNone/>
            </a:pPr>
            <a:r>
              <a:rPr lang="de-DE" dirty="0" smtClean="0"/>
              <a:t>Fax: </a:t>
            </a:r>
            <a:r>
              <a:rPr lang="de-DE" dirty="0"/>
              <a:t>+49 2056 </a:t>
            </a:r>
            <a:r>
              <a:rPr lang="de-DE" dirty="0" smtClean="0"/>
              <a:t>570314</a:t>
            </a:r>
          </a:p>
          <a:p>
            <a:pPr marL="0" indent="0">
              <a:buNone/>
            </a:pPr>
            <a:r>
              <a:rPr lang="de-DE" dirty="0" smtClean="0"/>
              <a:t>E-Mail: </a:t>
            </a:r>
            <a:r>
              <a:rPr lang="de-DE" dirty="0" smtClean="0">
                <a:hlinkClick r:id="rId2"/>
              </a:rPr>
              <a:t>106513@schule.nrw.de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Homepage: </a:t>
            </a:r>
            <a:r>
              <a:rPr lang="de-DE" dirty="0" smtClean="0">
                <a:hlinkClick r:id="rId3"/>
              </a:rPr>
              <a:t>schulstrasse-heiligenhaus.de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Schulleiterin: Frau Christina Hartmann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02" y="3090499"/>
            <a:ext cx="2798393" cy="20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Grundschulen in Heiligenhaus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Städt. Kath. Grundschule St. </a:t>
            </a:r>
            <a:r>
              <a:rPr lang="de-DE" b="1" dirty="0" err="1" smtClean="0"/>
              <a:t>Suitbertus</a:t>
            </a: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Am Sportfeld 5</a:t>
            </a:r>
          </a:p>
          <a:p>
            <a:pPr marL="0" indent="0">
              <a:buNone/>
            </a:pPr>
            <a:r>
              <a:rPr lang="de-DE" dirty="0" smtClean="0"/>
              <a:t>Telefon: +49 2056 962060</a:t>
            </a:r>
          </a:p>
          <a:p>
            <a:pPr marL="0" indent="0">
              <a:buNone/>
            </a:pPr>
            <a:r>
              <a:rPr lang="de-DE" dirty="0" smtClean="0"/>
              <a:t>Fax: </a:t>
            </a:r>
            <a:r>
              <a:rPr lang="de-DE" dirty="0"/>
              <a:t>+49 2056 </a:t>
            </a:r>
            <a:r>
              <a:rPr lang="de-DE" dirty="0" smtClean="0"/>
              <a:t>962061</a:t>
            </a:r>
          </a:p>
          <a:p>
            <a:pPr marL="0" indent="0">
              <a:buNone/>
            </a:pPr>
            <a:r>
              <a:rPr lang="de-DE" dirty="0" smtClean="0"/>
              <a:t>E-Mail: </a:t>
            </a:r>
            <a:r>
              <a:rPr lang="de-DE" dirty="0" smtClean="0">
                <a:hlinkClick r:id="rId2"/>
              </a:rPr>
              <a:t>106483@schule.nrw.de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Homepage: </a:t>
            </a:r>
            <a:r>
              <a:rPr lang="de-DE" dirty="0" smtClean="0">
                <a:hlinkClick r:id="rId3"/>
              </a:rPr>
              <a:t>suitbertusheiligenhaus.de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Schulleiterin: Frau Birgitta </a:t>
            </a:r>
            <a:r>
              <a:rPr lang="de-DE" dirty="0" err="1" smtClean="0"/>
              <a:t>Posberg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02" y="3090499"/>
            <a:ext cx="2798393" cy="2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Grundschulen in Heiligenhaus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Städt. Ev. Grundschule Adolf-Clarenbach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Pestalozzistraße 16-18</a:t>
            </a:r>
          </a:p>
          <a:p>
            <a:pPr marL="0" indent="0">
              <a:buNone/>
            </a:pPr>
            <a:r>
              <a:rPr lang="de-DE" dirty="0" smtClean="0"/>
              <a:t>Telefon: +49 2054 6393</a:t>
            </a:r>
          </a:p>
          <a:p>
            <a:pPr marL="0" indent="0">
              <a:buNone/>
            </a:pPr>
            <a:r>
              <a:rPr lang="de-DE" dirty="0" smtClean="0"/>
              <a:t>Fax: </a:t>
            </a:r>
            <a:r>
              <a:rPr lang="de-DE" dirty="0"/>
              <a:t>+49 </a:t>
            </a:r>
            <a:r>
              <a:rPr lang="de-DE" dirty="0" smtClean="0"/>
              <a:t>2054 939804</a:t>
            </a:r>
          </a:p>
          <a:p>
            <a:pPr marL="0" indent="0">
              <a:buNone/>
            </a:pPr>
            <a:r>
              <a:rPr lang="de-DE" dirty="0" smtClean="0"/>
              <a:t>E-Mail: </a:t>
            </a:r>
            <a:r>
              <a:rPr lang="de-DE" dirty="0" smtClean="0">
                <a:hlinkClick r:id="rId2"/>
              </a:rPr>
              <a:t>106495@schule.nrw.de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Homepage: </a:t>
            </a:r>
            <a:r>
              <a:rPr lang="de-DE" dirty="0" smtClean="0">
                <a:hlinkClick r:id="rId3"/>
              </a:rPr>
              <a:t>adolf-clarenbach-schule.de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Schulleiterin: Frau Manon Hoch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Information für die Eltern der vierjährigen Kinder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02" y="3090499"/>
            <a:ext cx="2798392" cy="2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Microsoft Office PowerPoint</Application>
  <PresentationFormat>Breitbild</PresentationFormat>
  <Paragraphs>222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 Information für die Eltern der vierjährigen Kinder</vt:lpstr>
      <vt:lpstr>Wann beginnt die Schulpflicht?</vt:lpstr>
      <vt:lpstr>Wie werde ich informiert?  </vt:lpstr>
      <vt:lpstr>Welche Schule kann mein Kind besuchen?</vt:lpstr>
      <vt:lpstr>Grundschulen in Heiligenhaus</vt:lpstr>
      <vt:lpstr>Grundschulen in Heiligenhaus</vt:lpstr>
      <vt:lpstr>Grundschulen in Heiligenhaus</vt:lpstr>
      <vt:lpstr>Grundschulen in Heiligenhaus</vt:lpstr>
      <vt:lpstr>Grundschulen in Heiligenhaus</vt:lpstr>
      <vt:lpstr>Wie melde ich mein Kind an?</vt:lpstr>
      <vt:lpstr>Wie verläuft die Auswahl?</vt:lpstr>
      <vt:lpstr>Das sollte ihr Kind bereits können</vt:lpstr>
      <vt:lpstr>Das sollte ihr Kind bereits können</vt:lpstr>
      <vt:lpstr>Das sollte ihr Kind bereits können</vt:lpstr>
      <vt:lpstr>So können Sie ihr Kind fördern</vt:lpstr>
      <vt:lpstr>So können Sie ihr Kind fördern</vt:lpstr>
      <vt:lpstr>So können Sie ihr Kind fördern</vt:lpstr>
      <vt:lpstr>So können Sie ihr Kind fördern</vt:lpstr>
      <vt:lpstr>So können Sie ihr Kind fördern</vt:lpstr>
      <vt:lpstr>So können Sie ihr Kind fördern</vt:lpstr>
      <vt:lpstr>So können Sie ihr Kind fördern</vt:lpstr>
      <vt:lpstr>So können Sie ihr Kind fördern</vt:lpstr>
      <vt:lpstr>So können Sie ihr Kind fördern</vt:lpstr>
      <vt:lpstr>So können Sie ihr Kind fördern</vt:lpstr>
      <vt:lpstr>So können Sie ihr Kind fördern</vt:lpstr>
      <vt:lpstr>Städtische Ansprechpartner</vt:lpstr>
      <vt:lpstr>Sonstige Ansprechpartner</vt:lpstr>
      <vt:lpstr>Vielen Dank für Ihr Interesse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Azubi.A.Streile</dc:creator>
  <cp:lastModifiedBy>Nau, Stephan</cp:lastModifiedBy>
  <cp:revision>57</cp:revision>
  <dcterms:created xsi:type="dcterms:W3CDTF">2021-02-08T10:56:04Z</dcterms:created>
  <dcterms:modified xsi:type="dcterms:W3CDTF">2022-08-11T08:58:24Z</dcterms:modified>
</cp:coreProperties>
</file>